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handoutMasterIdLst>
    <p:handoutMasterId r:id="rId46"/>
  </p:handoutMasterIdLst>
  <p:sldIdLst>
    <p:sldId id="375" r:id="rId3"/>
    <p:sldId id="394" r:id="rId4"/>
    <p:sldId id="634" r:id="rId5"/>
    <p:sldId id="342" r:id="rId6"/>
    <p:sldId id="382" r:id="rId7"/>
    <p:sldId id="551" r:id="rId8"/>
    <p:sldId id="635" r:id="rId9"/>
    <p:sldId id="636" r:id="rId10"/>
    <p:sldId id="610" r:id="rId11"/>
    <p:sldId id="637" r:id="rId12"/>
    <p:sldId id="608" r:id="rId13"/>
    <p:sldId id="403" r:id="rId14"/>
    <p:sldId id="501" r:id="rId15"/>
    <p:sldId id="638" r:id="rId16"/>
    <p:sldId id="639" r:id="rId17"/>
    <p:sldId id="640" r:id="rId18"/>
    <p:sldId id="641" r:id="rId19"/>
    <p:sldId id="642" r:id="rId20"/>
    <p:sldId id="615" r:id="rId21"/>
    <p:sldId id="609" r:id="rId22"/>
    <p:sldId id="513" r:id="rId23"/>
    <p:sldId id="643" r:id="rId24"/>
    <p:sldId id="644" r:id="rId25"/>
    <p:sldId id="645" r:id="rId26"/>
    <p:sldId id="646" r:id="rId27"/>
    <p:sldId id="647" r:id="rId28"/>
    <p:sldId id="648" r:id="rId29"/>
    <p:sldId id="649" r:id="rId30"/>
    <p:sldId id="650" r:id="rId31"/>
    <p:sldId id="651" r:id="rId32"/>
    <p:sldId id="652" r:id="rId33"/>
    <p:sldId id="654" r:id="rId34"/>
    <p:sldId id="655" r:id="rId35"/>
    <p:sldId id="656" r:id="rId36"/>
    <p:sldId id="653" r:id="rId37"/>
    <p:sldId id="657" r:id="rId38"/>
    <p:sldId id="658" r:id="rId39"/>
    <p:sldId id="659" r:id="rId40"/>
    <p:sldId id="660" r:id="rId41"/>
    <p:sldId id="661" r:id="rId42"/>
    <p:sldId id="662" r:id="rId43"/>
    <p:sldId id="302" r:id="rId44"/>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0" Type="http://schemas.openxmlformats.org/officeDocument/2006/relationships/tags" Target="tags/tag50.xml"/><Relationship Id="rId5" Type="http://schemas.openxmlformats.org/officeDocument/2006/relationships/slide" Target="slides/slide3.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notesMaster" Target="notesMasters/notesMaster1.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9.xml"/><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slideLayout" Target="../slideLayouts/slideLayout2.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33.xml"/><Relationship Id="rId1" Type="http://schemas.openxmlformats.org/officeDocument/2006/relationships/tags" Target="../tags/tag32.xml"/></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image" Target="../media/image5.png"/><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5.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5.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单元整体教学设计的认识误区</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随着《义务教育课程方案（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年版）》的颁布与实施，单元整体教学设计成了教师关注的焦点之一。但在教育现实中，还存在教师对单元整体教学设计内涵解读片面化，设计的内容和过程两极化等问题，这在很大程度上制约了单元整体教学设计价值的彰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72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49891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单元整体教学设计内容和过程的两极化</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教师对单元整体教学设计内涵和价值认识的偏差，也导致了实践层面与应然向度的偏离，主要表现为单元整体教学设计内容处理和设计过程的两极化。</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不是课时教学设计的替代品，它只是课程要求和课时教学的中间环节，是将课程要求中的一部分进行提炼和凸显，为特定内容的教学提出明确的要求，而这些要求可为课时教学设计与实施提供明确的指导。这个过程也是十分必要的，可以弥补单纯课时教学设计的遗漏和偏差等不足，它不是可有可无的，不能简单应付。为此，有必要通过阐述厘清单元整体教学设计的内在逻辑，为教师的正确解读和熟练掌握提供理论支持。有调查发现，教师在单元整体教学设计的每个环节都存在不同程度的问题和困难，渴望得到指导和帮助。为此，从实践层面对单元整体教学设计进行剖析是十分必要的，也具有重要的现实意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495165" cy="1206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单元整体教学设计以学生的核心素养发展为导向，应根据教学内容的特点和学生的学习规律，将其分为若干类型，并按照恰当的程序形成符合教学实际的单元整体设计。在此过程中，需要体现知识结构化的整合逻辑、教学过程的学生为本逻辑，以及</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教</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学</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评</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一致性的系统逻辑。</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是指教师根据教学的需要，将课程内容分为若干单元，每个单元中的教学内容、教学目标或教学形式存在一定的关联，教师对单元整体进行教学设计。单元整体教学设计以课程目标和课程理念为指导，是课时教学设计的主要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以教材自然单元为整体的教学设计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材作为国家意志、民族文化、社会进步和科学发展的集中体现，是实现培养目标的最直接的载体。它是由本学科领域中的专家、学者在课程标准的指导下编写而成的，并需要通过相关部门的各项审查，是课程的物化形态。教材具有科学性的特征，关键内容完整、无争议，是传播学科知识的最佳载体，同时又具有教学性，知识的选择和呈现充分考虑了学生的认知规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教师要理解单元整体教学设计的内涵与价值，即使是以教材自然单元为整体，也需要发挥教师的主动性，根据单元教学目标对单元内容进行教学性处理。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992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是指教师根据教学的需要，将课程内容分为若干单元，每个单元中的教学内容、教学目标或教学形式存在一定的关联，教师对单元整体进行教学设计。单元整体教学设计以课程目标和课程理念为指导，是课时教学设计的主要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以教学内容为整体的单元教学设计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内容是教学的三个基本要素之一，是联结教师和学生的纽带，教师是以教学内容为抓手实施教学的，学生通过对教学内容的认识和内化，获得有效发展。因此，在教学过程中，教学内容的选择和组织对学生的发展会产生重要影响。</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以教学内容为整体的单元教学设计，注重的是教学内容的联系性，只要有利于学生的学习和发展，都可以对相关的教学内容进行整合和整体设计。它有三个方面的特点：（</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）这种类型的整体设计和内容整合可以在同册教材内部进行，也可以跨册进行。（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）这种类型的整体设计并不是一蹴而就的，而是分层次、分阶段进行的，一般可按照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内容整体</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分册内容整体</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教学单元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这三个层次进行设计。（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）单元整体教学设计特指设计的整体性，并非意味着教学要连续、整体地完成。根据教学内容的联系性，从整体上进行教学设计有助于教师对知识的理解，以及在教学中对知识深度和广度的把握。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992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是指教师根据教学的需要，将课程内容分为若干单元，每个单元中的教学内容、教学目标或教学形式存在一定的关联，教师对单元整体进行教学设计。单元整体教学设计以课程目标和课程理念为指导，是课时教学设计的主要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以学生发展目标为整体的单元教学设计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的目的在于促进学生的有效发展，而学生的发展是多方面的，不同的学习内容、学习方式和学习环境，学生的发展内容是不同的。教师有必要根据课程目标，对学生核心素养的发展进行适当规划，然后针对具体的发展内容，整合课程知识，形成若干学习单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学生发展目标为整体的单元教学设计关注的是学生的有效发展，有助于课程目标的分解与达成。但是，由于这种类型的教学具有更大的开放性，因此对教师的专业水平有较高的要求。这种类型的单元整体教学设计的难点主要体现在两个方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）由于明确的学生发展目标并不意味着明确的发展路径，不同的教学内容和教学方式，也可能会达到相同的教学效果。（</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）学生的发展是渐进的、多维的，单元整体教学设计如何体现学生认知的连续性，既能注重学生发展的结果也能注重发展的过程，是该类单元整体教学设计面临的另一个难点。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44627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小学数学单元整体教学设计的实践逻辑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单元整体教学设计价值的体现需要以教师的实施为基础，只有教师掌握单元整体教学设计的要领，能根据教学需要灵活运用，才能让课程目标得到较好的落实，使学生得到较好的发展。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教师对单元整体教学的思考与认识是实践的前提</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教师是课堂教学的实施者，落实课程目标的具体执行者，应该对单元整体教学有较为深入的认识，对具体单元的内容整合和过程设计有独立的思考。为此，教师首先要树立单元整体教学设计的意识。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单元整体教学设计的具体实施过程中，教师要对教学知识点该如何整合进行独立思考，有自己的观点和判断，这不仅是教师深刻理解单元整体教学的需要，也是教师专业发展的需要，更是有效发挥单元整体教学设计教育价值的需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对单元整体教学的认识和独立思考是践行单元整体教学设计的前提，只有教师认识到单元整体教学设计的价值，有着强烈的意识，能积极构思，单元整体教学才能在教育现实中彰显其应有的价值，更有效促进学生数学核心素养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4019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小学数学单元整体教学设计的实践逻辑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单元整体教学设计价值的体现需要以教师的实施为基础，只有教师掌握单元整体教学设计的要领，能根据教学需要灵活运用，才能让课程目标得到较好的落实，使学生得到较好的发展。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教师对单元整体教学设计的集体研讨是实践的关键</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是一个共同体，同学科的教学需要具有一定的统一性，这是校本教研活动的需要，也是教育评价的需要。这种教育现实体现了集体教研对单元整体教学设计的重要性，甚至可以认为是实践中最为关键的一环。由于小学生在各学期中都要面临着期中考试和期末考试等过程性学业评价，这就意味着不同教师在同一年级教授相同课程时，教学内容的范围和进度要基本保持一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集体研讨也是凝结集体智慧的过程，不同教师从不同角度对单元整体教学发表自己的意见，这是一个相互学习的过程，也是一个不断求真、求实的过程，是设计合理单元整体教学最为核心的过程。在集体研讨中，教师应发挥集体智慧，探讨教学所面临的问题是否需要通过单元整体教学设计来解决，以及怎样组织单元、怎么确定单元学习目标、怎么组织学习内容、怎么设计学习方式和学习评价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60895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小学数学单元整体教学设计的实践逻辑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单元整体教学设计价值的体现需要以教师的实施为基础，只有教师掌握单元整体教学设计的要领，能根据教学需要灵活运用，才能让课程目标得到较好的落实，使学生得到较好的发展。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574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教师在集体研讨结果指导下的再设计是实践的依据</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教师的教学风格、专业水平存在差异，不同班级学生的学情也都存在区别，教师在具体实施教学时会在教学侧重点、教学方法等方面存在略微差异，这些都是十分正常的，也是必要的。这就意味着，教师需要在集体研讨结果的指导下，对单元整体教学设计进行更符合教学实际的个性化再设计，然后以个性化单元整体教学设计为指导，制定每个课时的教学设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在此过程中，教师要形成两种意识：（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）教师要意识到集体研讨达成一致后的单元整体教学设计需要教师进行教学的再设计，但在程度上必须是有限的，不能大刀阔斧，更不能推倒重来，否则就会给教学管理和校本教研活动带来困难。（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要意识到单元整体教学设计是课时教学设计的参考而不是替代，教师在实施具体课堂教学时，还需要撰写课时的教学设计，课时教学设计的目标、内容和过程，应该符合单元整体教学设计的相关要求，也要符合教师和学生的实际。</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60895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22"/>
          <p:cNvSpPr txBox="1"/>
          <p:nvPr/>
        </p:nvSpPr>
        <p:spPr>
          <a:xfrm flipH="1">
            <a:off x="866775" y="1026795"/>
            <a:ext cx="7176770" cy="4114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单元整体教学设计的实践流程如图所示：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5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419225" y="1673860"/>
            <a:ext cx="8867775" cy="3907790"/>
          </a:xfrm>
          <a:prstGeom prst="rect">
            <a:avLst/>
          </a:prstGeom>
        </p:spPr>
      </p:pic>
      <p:sp>
        <p:nvSpPr>
          <p:cNvPr id="4" name="文本框 3"/>
          <p:cNvSpPr txBox="1"/>
          <p:nvPr/>
        </p:nvSpPr>
        <p:spPr>
          <a:xfrm>
            <a:off x="4283075" y="5906135"/>
            <a:ext cx="362585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rPr>
              <a:t>单元整体教学设计实施流程图</a:t>
            </a:r>
            <a:endParaRPr lang="zh-CN" altLang="en-US" sz="1400" b="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14775" y="3220720"/>
            <a:ext cx="4362450"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小学数学单元整体教学的设计与实践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八章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单元整体教学设计与课时教学设计虽然在内容、形式和要求方面存在较大差异，但是设计的流程基本一致，也可以归结为前端分析、过程规划和评价设计这三个阶段。教师在设计单元整体教学时应以学生数学核心素养的发展为目标，使得所设计的单元整体教学设计文本既能更好地落实课程的目标和理念，又能给课时设计提供更为具体的指导，还能整合学科之间的教学资源。通过建立学科主题、单元与课时内容的内在关联，实现学科知识的进阶过程，体现学生数学核心素养发展的整体性、阶段性与过程性。</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单元整体教学设计的前端分析中，学情分析和目标设定最为关键，学生有怎样的基础不仅会决定单元的宽度，也会影响单元教学的深度；而教学目标不仅会对教学内容的选择和组织产生影响，也决定了教学评价的设计。因此，在前端分析中，应分别以学情分析和教学目标为核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1998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以学情分析为核心，为单元整合和设计奠定基础</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情分析对于教学设计与实施的重要性已无须多言，但在单元整体教学设计中，要准确获得分析结果还具有较高难度。教师需要在前端分析中高度重视学情分析，通过各种方式获取学生学习的认知基础，为后续的单元整合、教学过程规划和教学目标设定提供准确信息基础。如果只凭借教师的经验对学情进行评估，进而以教材中内容的逻辑联系为基础，进行单元整合和整体教学设计，往往难以设计出针对性强的单元整体教学方案。而要准确分析学生的学习情况，可以从学生的知识基础、认知特点和困惑迷思三个方面进行展开。由于单元整体教学设计的学情分析具有一定的复杂度，可以在分析时结合必要的调查、测试和访谈。在前端分析的事实性条件分析阶段，主要以学情分析为核心，通过学情的精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把脉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，为单元的整合和设计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定性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，为教学目标和形式</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定调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53822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单元整体教学设计的前端分析中，学情分析和目标设定最为关键，学生有怎样的基础不仅会决定单元的宽度，也会影响单元教学的深度；而教学目标不仅会对教学内容的选择和组织产生影响，也决定了教学评价的设计。因此，在前端分析中，应分别以学情分析和教学目标为核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1998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教学目标的制定应体现课程目标和课时目标的衔接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对教学过程规划、教学评价和教学实施等方面都有着决定性的影响，教学设计中目标的编制是十分关键的。但是单元整体教学设计的目标编制有一定的特殊性，它要成为数学课程目标和课时教学目标的纽带。《义务教育数学课程标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年版）》不仅对课程总目标进行了阐述，明确了数学核心素养导向的课程目标，以及在小学阶段的十大表现，还分学段阐述了课程目标，在每个学段的具体目标中体现相应的数学核心素养。具体内容如下。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560895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8234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1.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第一学段（</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1—2</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年级）的教学目标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历简单的数的抽象过程，认识万以内的数，能进行简单的整数四则运算，形成初步的数感、符号意识和运算能力。能辨认简单的立体图形和平面图形，认识长方形和正方形的特征，体验物体长度的测量过程，认识常见的长度单位，形成初步的量感和空间观念。经历简单的分类过程，能根据给定的标准进行分类，形成初步的数据意识。在主题活动中认识货币单位、时间单位和基本方向，尝试用数学方法解决问题，积累数学活动经验，形成初步的量感和应用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在教师指导下，从日常生活中提出简单的数学问题，尝试运用所学的知识和方法解决问题。在解决问题的过程中，感悟分析问题和解决问题的基本方法，感受数学在生活中的应用，形成初步的几何直观和应用意识。对身边与数学有关的事物有好奇心，能参与数学学习活动。在他人帮助下，尝试克服困难，感受数学活动中的成功。了解数学可以描述生活中的一些现象，感受数学与生活有密切联系，感受数学美。能倾听他人的意见，尝试对他人的想法提出建议。</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在一年级第一学期的入学适应期，利用生活经验和幼儿园相关活动经验，通过具体形象、生动活泼的活动方式学习简单的数学内容。这期间的主要目标包括：认识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以内的数，会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以内数的加减法（不含退位减法）；能辨认物体和简单图形的形状，会简单的分类；解决日常生活中的简单问题；对数学学习产生兴趣并树立信心。</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8234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2.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第二学段（</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3—4</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年级）的教学目标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识自然数，经历小数和分数的形成过程，初步认识小数和分数；能进行较复杂的整数四则运算和简单的小数、分数的加减运算，理解运算律；形成数感、运算能力和初步的推理意识。认识常见的平面图形，经历平面图形的周长和面积的测量过程，探索长方形周长和面积的计算方法；了解图形的平移、旋转和轴对称；形成量感、空间观念和初步的几何直观。经历简单的数据收集过程，了解数据收集、整理和呈现的简单方法；理解平均数的意义，会用平均数解决问题；形成初步的数据意识。在主题活动中进一步认识时间单位和方向，认识质量单位，尝试应用数学和其他学科知识与方法解决问题，积累数学活动经验，形成量感、推理意识和应用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尝试从日常生活中发现和提出数学问题，探索分析和解决问题的方法，经历独立思考并与他人合作交流解决问题的过程，会用常见的数量关系和其他学科的知识与方法解决问题，能初步判断结果的合理性；形成初步的模型意识、几何直观和应用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愿意了解日常生活中与数学相关的信息，愿意参与数学学习活动。在他人的鼓励和引导下，体验克服困难、解决问题的成就，体会数学的作用，体验数学美。在学习活动中能提出自己的想法，在与他人交流的过程中，敢于质疑和反思。</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8234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第三学段（</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5—6</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年级）的教学目标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历用字母表示数的过程，认识自然数的一些特征，理解小数和分数的意义；能进行小数和分数的四则运算，探索数运算的一致性；形成符号意识、运算能力、推理意识。探索几何图形面积和体积的计算方法，会计算常见平面图形的周长和面积，会计算常见立体图形的体积和表面积；能用有序数对确定点的位置，进一步认识图形的平移、旋转和轴对称；形成量感、空间观念和几何直观。经历收集、整理和表达数据的过程，会用条形统计图、折线统计图表达数据，并作出简单的判断；理解百分数的意义，了解随机现象发生的可能性；形成数据意识和初步的应用意识。在主题活动和项目学习中了解负数，应用数学和其他学科知识与方法解决问题，积累数学活动经验，形成数感、量感、模型意识、应用意识和创新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尝试在真实的情境中发现和提出问题，探索运用基本的数量关系，以及几何直观、逻辑推理和其他学科的知识、方法分析与解决问题，形成模型意识和初步的应用意识、创新意识。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数学具有好奇心和求知欲，主动参与数学学习活动。在解决问题的过程中，体验成功的乐趣，相信自己能够学好数学，感受数学的价值，体验并欣赏数学美。初步养成认真勤奋、独立思考、合作交流、反思质疑的习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过程规划与课时设计有较大的区别，它没有课时设计的过程规划那么微观，而是需要教师具备结构化思维，将单元教学划分为若干具有逻辑联系的课时，并以课时教学目标为核心，对课时教学过程进行初步的规划。</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1998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636079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课时的划分和主题的归纳是过程规划的首要步骤</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目标确定后，围绕着教学目标的落实，教师需要对教学内容进行归纳整理，并将其划分成若干具有逻辑联系的课时。只有明确了课时的数量和每个课时的内容主题，才能规划具体的教学过程。而课时的划分与单元教学内容的容量与性质、学生的学习基础和教师可以利用的教学课时等因素都有关。单元教学内容的容量和特点是课时划分的前提，内容的多少、难易程度直接影响着教学课时的划分。然后以学生学习基础为重要参考，根据教学内容的学科逻辑对其进行划分，每个课时都应有明确的主题，而且主题之间都有密切的联系，以体现教学内容的整体性和阶段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53822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过程规划与课时设计有较大的区别，它没有课时设计的过程规划那么微观，而是需要教师具备结构化思维，将单元教学划分为若干具有逻辑联系的课时，并以课时教学目标为核心，对课时教学过程进行初步的规划。</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1998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74269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以具有逻辑联系的课时教学目标为核心，设计课时教学过程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时划分的过程，也是教学目标分解的过程，因为主题的归纳与教学目标的分解是密不可分的。但是，由于课时划分和课时教学目标的制定是两个不同的任务，因此在具体细节方面会有细微差别。为此，在课时划分完成后，教师应对每个课时的教学目标进行再次明确。单元整体教学设计的主要目的是让学生能够经历一个相对完整的学习过程，能够对知识形成一个整体的知识结构，并在学习过程中形成数学核心素养。因此，在单元整体教学设计的过程规划环节，以单元整体教学目标为指导是十分重要的。但是，小学数学课堂教学都是以课时为单位来实施的，这就意味着课时教学设计是落实单元教学目标的关键环节。为此，过程规划的一个重要任务就是要在单元整体教学目标的指导下，根据课时的划分，明确各个课时的教学目标。</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65449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评价设计与课时教学设计有着较大的区别，它更多聚焦于单元整体教学完成后的教学评价设计。在过程性评价方面，也更多聚焦于学生学习过程的表现性评价，而非具体课时教学中的课内外作业和练习题等方面的设计。评价是目标的具体化，从而保证目标更好地实现，单元整体教学设计应确保</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的一致性。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评价设计应在教学目标完成后就着手制定，以终为始，将评价的内容和要点落实到单元教学过程的规划中。评价内容的设计应能考察学生三个方面的关键能力群，分别为：以认识世界为核心的知识获取能力群、以解决实际问题为核心的实践操作能力群和涵盖了各种关键思维能力的思维认知能力群。而评价的落实应该以具体物化证据为佐证，试卷、练习题等终结性评价是重要的物化证据，学生的问答、课堂表现、综合性任务完成的过程等行为的评价需要有明确的评判依据，这些都需要在单元整体教学设计的评价设计环节做好各项准备。教师不仅要明确单元教学目标和评价内容、要点，也要明确课时教学的目标和评价要点，并在课时教学实施中，让学生也明确本节课的学习目的和任务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1998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cxnSp>
        <p:nvCxnSpPr>
          <p:cNvPr id="13" name="直接连接符 12"/>
          <p:cNvCxnSpPr/>
          <p:nvPr>
            <p:custDataLst>
              <p:tags r:id="rId1"/>
            </p:custDataLst>
          </p:nvPr>
        </p:nvCxnSpPr>
        <p:spPr>
          <a:xfrm>
            <a:off x="6096000" y="1645479"/>
            <a:ext cx="0" cy="316758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909955" y="3758565"/>
            <a:ext cx="4130040" cy="944245"/>
            <a:chOff x="1433" y="5919"/>
            <a:chExt cx="6504" cy="1487"/>
          </a:xfrm>
        </p:grpSpPr>
        <p:sp>
          <p:nvSpPr>
            <p:cNvPr id="16" name="矩形: 圆角 15"/>
            <p:cNvSpPr/>
            <p:nvPr>
              <p:custDataLst>
                <p:tags r:id="rId2"/>
              </p:custDataLst>
            </p:nvPr>
          </p:nvSpPr>
          <p:spPr>
            <a:xfrm>
              <a:off x="1433" y="6782"/>
              <a:ext cx="6504"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25"/>
            <p:cNvSpPr txBox="1"/>
            <p:nvPr>
              <p:custDataLst>
                <p:tags r:id="rId3"/>
              </p:custDataLst>
            </p:nvPr>
          </p:nvSpPr>
          <p:spPr>
            <a:xfrm flipH="1">
              <a:off x="1433" y="6862"/>
              <a:ext cx="6503" cy="436"/>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rPr>
                <a:t>小学数学单元整体教学设计的基本逻辑</a:t>
              </a:r>
              <a:endPar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endParaRPr>
            </a:p>
          </p:txBody>
        </p:sp>
        <p:sp>
          <p:nvSpPr>
            <p:cNvPr id="21" name="TextBox 25"/>
            <p:cNvSpPr txBox="1"/>
            <p:nvPr>
              <p:custDataLst>
                <p:tags r:id="rId4"/>
              </p:custDataLst>
            </p:nvPr>
          </p:nvSpPr>
          <p:spPr>
            <a:xfrm flipH="1">
              <a:off x="2909" y="5919"/>
              <a:ext cx="3241" cy="678"/>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5"/>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6"/>
            <a:stretch>
              <a:fillRect/>
            </a:stretch>
          </p:blipFill>
          <p:spPr>
            <a:xfrm>
              <a:off x="6015" y="4033"/>
              <a:ext cx="14400" cy="2652"/>
            </a:xfrm>
            <a:prstGeom prst="rect">
              <a:avLst/>
            </a:prstGeom>
          </p:spPr>
        </p:pic>
      </p:grpSp>
      <p:grpSp>
        <p:nvGrpSpPr>
          <p:cNvPr id="5" name="组合 4"/>
          <p:cNvGrpSpPr/>
          <p:nvPr/>
        </p:nvGrpSpPr>
        <p:grpSpPr>
          <a:xfrm>
            <a:off x="909955" y="1645285"/>
            <a:ext cx="4130040" cy="944245"/>
            <a:chOff x="1433" y="5919"/>
            <a:chExt cx="6504" cy="1487"/>
          </a:xfrm>
        </p:grpSpPr>
        <p:sp>
          <p:nvSpPr>
            <p:cNvPr id="29" name="矩形: 圆角 15"/>
            <p:cNvSpPr/>
            <p:nvPr>
              <p:custDataLst>
                <p:tags r:id="rId7"/>
              </p:custDataLst>
            </p:nvPr>
          </p:nvSpPr>
          <p:spPr>
            <a:xfrm>
              <a:off x="1433" y="6782"/>
              <a:ext cx="6504"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8"/>
              </p:custDataLst>
            </p:nvPr>
          </p:nvSpPr>
          <p:spPr>
            <a:xfrm flipH="1">
              <a:off x="1433" y="6862"/>
              <a:ext cx="6503" cy="436"/>
            </a:xfrm>
            <a:prstGeom prst="rect">
              <a:avLst/>
            </a:prstGeom>
            <a:noFill/>
          </p:spPr>
          <p:txBody>
            <a:bodyPr wrap="square" lIns="0" tIns="0" rIns="0" bIns="0" rtlCol="0">
              <a:spAutoFit/>
              <a:scene3d>
                <a:camera prst="orthographicFront"/>
                <a:lightRig rig="threePt" dir="t"/>
              </a:scene3d>
            </a:bodyPr>
            <a:p>
              <a:pPr lvl="0" algn="ctr" fontAlgn="base"/>
              <a:r>
                <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rPr>
                <a:t>单元整体教学设计的价值与认识误区</a:t>
              </a:r>
              <a:endPar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endParaRPr>
            </a:p>
          </p:txBody>
        </p:sp>
        <p:sp>
          <p:nvSpPr>
            <p:cNvPr id="31" name="TextBox 25"/>
            <p:cNvSpPr txBox="1"/>
            <p:nvPr>
              <p:custDataLst>
                <p:tags r:id="rId9"/>
              </p:custDataLst>
            </p:nvPr>
          </p:nvSpPr>
          <p:spPr>
            <a:xfrm flipH="1">
              <a:off x="2909" y="5919"/>
              <a:ext cx="3241" cy="678"/>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32" name="组合 31"/>
          <p:cNvGrpSpPr/>
          <p:nvPr/>
        </p:nvGrpSpPr>
        <p:grpSpPr>
          <a:xfrm>
            <a:off x="7152640" y="3758565"/>
            <a:ext cx="4130040" cy="944245"/>
            <a:chOff x="1433" y="5919"/>
            <a:chExt cx="6504" cy="1487"/>
          </a:xfrm>
        </p:grpSpPr>
        <p:sp>
          <p:nvSpPr>
            <p:cNvPr id="33" name="矩形: 圆角 15"/>
            <p:cNvSpPr/>
            <p:nvPr>
              <p:custDataLst>
                <p:tags r:id="rId10"/>
              </p:custDataLst>
            </p:nvPr>
          </p:nvSpPr>
          <p:spPr>
            <a:xfrm>
              <a:off x="1433" y="6782"/>
              <a:ext cx="6504"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 name="TextBox 25"/>
            <p:cNvSpPr txBox="1"/>
            <p:nvPr>
              <p:custDataLst>
                <p:tags r:id="rId11"/>
              </p:custDataLst>
            </p:nvPr>
          </p:nvSpPr>
          <p:spPr>
            <a:xfrm flipH="1">
              <a:off x="1433" y="6862"/>
              <a:ext cx="6503" cy="436"/>
            </a:xfrm>
            <a:prstGeom prst="rect">
              <a:avLst/>
            </a:prstGeom>
            <a:noFill/>
          </p:spPr>
          <p:txBody>
            <a:bodyPr wrap="square" lIns="0" tIns="0" rIns="0" bIns="0" rtlCol="0">
              <a:spAutoFit/>
              <a:scene3d>
                <a:camera prst="orthographicFront"/>
                <a:lightRig rig="threePt" dir="t"/>
              </a:scene3d>
            </a:bodyPr>
            <a:p>
              <a:pPr lvl="0" algn="ctr" fontAlgn="base"/>
              <a:r>
                <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rPr>
                <a:t>小学数学单元整体教学设计的案例分析</a:t>
              </a:r>
              <a:endPar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endParaRPr>
            </a:p>
          </p:txBody>
        </p:sp>
        <p:sp>
          <p:nvSpPr>
            <p:cNvPr id="35" name="TextBox 25"/>
            <p:cNvSpPr txBox="1"/>
            <p:nvPr>
              <p:custDataLst>
                <p:tags r:id="rId12"/>
              </p:custDataLst>
            </p:nvPr>
          </p:nvSpPr>
          <p:spPr>
            <a:xfrm flipH="1">
              <a:off x="2909" y="5919"/>
              <a:ext cx="3241" cy="678"/>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四节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36" name="组合 35"/>
          <p:cNvGrpSpPr/>
          <p:nvPr/>
        </p:nvGrpSpPr>
        <p:grpSpPr>
          <a:xfrm>
            <a:off x="7152640" y="1645285"/>
            <a:ext cx="4130040" cy="944245"/>
            <a:chOff x="1433" y="5919"/>
            <a:chExt cx="6504" cy="1487"/>
          </a:xfrm>
        </p:grpSpPr>
        <p:sp>
          <p:nvSpPr>
            <p:cNvPr id="37" name="矩形: 圆角 15"/>
            <p:cNvSpPr/>
            <p:nvPr>
              <p:custDataLst>
                <p:tags r:id="rId13"/>
              </p:custDataLst>
            </p:nvPr>
          </p:nvSpPr>
          <p:spPr>
            <a:xfrm>
              <a:off x="1433" y="6782"/>
              <a:ext cx="6504"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TextBox 25"/>
            <p:cNvSpPr txBox="1"/>
            <p:nvPr>
              <p:custDataLst>
                <p:tags r:id="rId14"/>
              </p:custDataLst>
            </p:nvPr>
          </p:nvSpPr>
          <p:spPr>
            <a:xfrm flipH="1">
              <a:off x="1433" y="6862"/>
              <a:ext cx="6503" cy="436"/>
            </a:xfrm>
            <a:prstGeom prst="rect">
              <a:avLst/>
            </a:prstGeom>
            <a:noFill/>
          </p:spPr>
          <p:txBody>
            <a:bodyPr wrap="square" lIns="0" tIns="0" rIns="0" bIns="0" rtlCol="0">
              <a:spAutoFit/>
              <a:scene3d>
                <a:camera prst="orthographicFront"/>
                <a:lightRig rig="threePt" dir="t"/>
              </a:scene3d>
            </a:bodyPr>
            <a:p>
              <a:pPr lvl="0" algn="ctr" fontAlgn="base"/>
              <a:r>
                <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rPr>
                <a:t>小学数学单元整体教学设计的基本要点</a:t>
              </a:r>
              <a:endParaRPr lang="zh-CN" altLang="en-US" strike="noStrike" noProof="1">
                <a:solidFill>
                  <a:schemeClr val="bg1"/>
                </a:solidFill>
                <a:effectLst/>
                <a:latin typeface="微软雅黑" panose="020B0503020204020204" charset="-122"/>
                <a:ea typeface="微软雅黑" panose="020B0503020204020204" charset="-122"/>
                <a:sym typeface="微软雅黑" panose="020B0503020204020204" charset="-122"/>
              </a:endParaRPr>
            </a:p>
          </p:txBody>
        </p:sp>
        <p:sp>
          <p:nvSpPr>
            <p:cNvPr id="39" name="TextBox 25"/>
            <p:cNvSpPr txBox="1"/>
            <p:nvPr>
              <p:custDataLst>
                <p:tags r:id="rId15"/>
              </p:custDataLst>
            </p:nvPr>
          </p:nvSpPr>
          <p:spPr>
            <a:xfrm flipH="1">
              <a:off x="2909" y="5919"/>
              <a:ext cx="3241" cy="678"/>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四节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7321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本案例的主题为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分数乘除法</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，教学对象是六年级学生。案例采用文本型的教学设计撰写方式呈现。</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6562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单元整合背景</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分数乘法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人教版小学数学教材六年级上册第一单元和第三单元的内容。教师在以往的教学中，发现学生对于这两个单元的内容，单独学习时出现的错误不多，但是如果做乘除法混合的练习，往往会出现各种各样的错误。分析原因后发现，这和单列学习时没有帮助学生形成一种整体、系统的观念有关。于是，我们尝试将这两个单元的内容进行整合。因为，乘法和除法本身是一种互逆关系，重新进行单元统整，有利于学生更好地理解分数乘除法的含义和计算方法，从整体上把握分数乘除法的意义，能更好地区别两者的算理、算法和关系结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118235" y="1089660"/>
            <a:ext cx="26562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学生情况分析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058545" y="2027555"/>
            <a:ext cx="5037455"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将两个单元的内容整合成一个单元，我们最需要了解的是：学生在学习这两个单元之前，对于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分数乘法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的相关知识已经掌握了什么？还缺什么？需要提升什么？怎样根据学生的学习情况设计教学？只有这样，教师的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才能发生在学生真正需要的地方。在教师选择认知起点的时候，学生课堂学习的距离空间就已经被设置了。为了更准确地了解学生的认知基础，我们以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前测单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为载体，通过系统、开放的问题设计，走近学生。前测题主要由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25”“15</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23”“23</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这四道题组成，鼓励学生用不同的算法进行计算，并能概括算理，以及解释为什么这么算（可以用画图、列式或文字等方式说明）。结合调查问卷，我们对多名六年级学生的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分数乘除法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的掌握情况、计算策略运用情况及理解层面的分析进行了分项归类，数据整理分析如表所示。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54"/>
          <p:cNvPicPr>
            <a:picLocks noChangeAspect="1"/>
          </p:cNvPicPr>
          <p:nvPr/>
        </p:nvPicPr>
        <p:blipFill>
          <a:blip r:embed="rId5"/>
          <a:srcRect r="2811"/>
          <a:stretch>
            <a:fillRect/>
          </a:stretch>
        </p:blipFill>
        <p:spPr>
          <a:xfrm>
            <a:off x="6252845" y="2781300"/>
            <a:ext cx="5632450" cy="3179445"/>
          </a:xfrm>
          <a:prstGeom prst="rect">
            <a:avLst/>
          </a:prstGeom>
        </p:spPr>
      </p:pic>
      <p:sp>
        <p:nvSpPr>
          <p:cNvPr id="4" name="文本框 3"/>
          <p:cNvSpPr txBox="1"/>
          <p:nvPr/>
        </p:nvSpPr>
        <p:spPr>
          <a:xfrm>
            <a:off x="7256145" y="2268855"/>
            <a:ext cx="362585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rPr>
              <a:t>前测问卷数据分析</a:t>
            </a:r>
            <a:endParaRPr lang="zh-CN" altLang="en-US" sz="1400" b="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484378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关于算理：学生会算就真的学会了吗</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在我们的调查中，有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70%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以上的学生已经知道了简单的分数乘除法的计算方法。那么，这些学生的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知道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，是真会，还是假会？会到了什么程度？从数据分析中可以看出，许多学生即使提前学习过，也只是关注了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结果</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，而忽视了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过程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并没有真正理解为什么要这样计算。强调算理的理解需要与直观具体相结合，那么，教材中的线段图需要进行怎样的改造，才能成为学生理解算理及数量关系的支架？是否还能找到更好的直观依托，便于学生操作、理解和探究？</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 name="矩形 3"/>
          <p:cNvSpPr/>
          <p:nvPr>
            <p:custDataLst>
              <p:tags r:id="rId5"/>
            </p:custDataLst>
          </p:nvPr>
        </p:nvSpPr>
        <p:spPr>
          <a:xfrm>
            <a:off x="1252220" y="3720465"/>
            <a:ext cx="484378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关于算法：多样化算法该求同还是求异</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5" name="文本框 22"/>
          <p:cNvSpPr txBox="1"/>
          <p:nvPr>
            <p:custDataLst>
              <p:tags r:id="rId6"/>
            </p:custDataLst>
          </p:nvPr>
        </p:nvSpPr>
        <p:spPr>
          <a:xfrm flipH="1">
            <a:off x="866775" y="4264660"/>
            <a:ext cx="8502650"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开启本单元内容学习前，学生已经经历过整数和小数加减乘除各项运算的学习，然后再学习分数乘除法。史宁中教授说，不能乘法讲乘法的理，除法讲除法的理；不能小数运算有小数运算的理，分数运算有分数运算的理。教师在教学中需要思考：如何自然地唤醒学生整数乘除法、小数乘除法的类比经验？如何在不断求同、联系的过程中，使学生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统一计数单位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的大概念学习和运用中习得算法、理解算理，从而实现更好的迁移？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单元目标定位及课时划分</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弗赖登塔尔说，在数学学习中，联系得越紧密，记得越牢，学得越快。结合以上的教材和学生情况的分析，我们将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分数乘法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分数除法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两个单元做统整，以分数乘法、除法交叉教学的方式重新编排课时教学内容，进一步提升分数乘除法计算及解决问题学习的整体性与连贯性。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6926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74269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单元目标定位</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将两个单元进行统整组合后，除了有利于学生知识与技能的系统巩固外，还有利于算理理解和算法掌握的再探究、相关知识的再联系以及思维价值等的再挖掘。因此，可以将单元整体教学目标定位如下。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理解分数是分数单位的累加，分数的运算就是分数单位相同后的整数运算，并从整数的乘除法运算法则迁移到分数单位相同分数的乘除法运算中。</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结合不同现实背景，多角度理解分数乘除法运算的意义。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能运用分数乘除法解决相关实际问题，并能向他人解释说明运算的过程。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20123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单元目标定位及课时划分</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弗赖登塔尔说，在数学学习中，联系得越紧密，记得越牢，学得越快。结合以上的教材和学生情况的分析，我们将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分数乘法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分数除法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两个单元做统整，以分数乘法、除法交叉教学的方式重新编排课时教学内容，进一步提升分数乘除法计算及解决问题学习的整体性与连贯性。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6926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74269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整合前后课时和内容对比</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524891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基于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单元统整</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教学融合，不是单课时内容机械化地叠加，各种学习主题之间应该具有相互承接、有机融合的内在关联性，各种课型结构也应该具有赋予学生可持续发展的最强劲的动力与最丰富的可能性。对此，我们对于整合后的教学内容及课型进行了新的设计（如表所示）。我们这样设计单元整合内容及课型的目的在于以下几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3086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55"/>
          <p:cNvPicPr>
            <a:picLocks noChangeAspect="1"/>
          </p:cNvPicPr>
          <p:nvPr/>
        </p:nvPicPr>
        <p:blipFill>
          <a:blip r:embed="rId3"/>
          <a:stretch>
            <a:fillRect/>
          </a:stretch>
        </p:blipFill>
        <p:spPr>
          <a:xfrm>
            <a:off x="6559550" y="2954020"/>
            <a:ext cx="4940935" cy="2771140"/>
          </a:xfrm>
          <a:prstGeom prst="rect">
            <a:avLst/>
          </a:prstGeom>
        </p:spPr>
      </p:pic>
      <p:pic>
        <p:nvPicPr>
          <p:cNvPr id="4" name="图片 3" descr="56"/>
          <p:cNvPicPr>
            <a:picLocks noChangeAspect="1"/>
          </p:cNvPicPr>
          <p:nvPr/>
        </p:nvPicPr>
        <p:blipFill>
          <a:blip r:embed="rId4"/>
          <a:stretch>
            <a:fillRect/>
          </a:stretch>
        </p:blipFill>
        <p:spPr>
          <a:xfrm>
            <a:off x="6609080" y="5548630"/>
            <a:ext cx="4783455" cy="1013460"/>
          </a:xfrm>
          <a:prstGeom prst="rect">
            <a:avLst/>
          </a:prstGeom>
        </p:spPr>
      </p:pic>
      <p:sp>
        <p:nvSpPr>
          <p:cNvPr id="5" name="文本框 4"/>
          <p:cNvSpPr txBox="1"/>
          <p:nvPr/>
        </p:nvSpPr>
        <p:spPr>
          <a:xfrm>
            <a:off x="6608445" y="2575560"/>
            <a:ext cx="4784090" cy="306705"/>
          </a:xfrm>
          <a:prstGeom prst="rect">
            <a:avLst/>
          </a:prstGeom>
          <a:noFill/>
        </p:spPr>
        <p:txBody>
          <a:bodyPr wrap="square" rtlCol="0">
            <a:spAutoFit/>
          </a:bodyPr>
          <a:p>
            <a:pPr algn="ctr"/>
            <a:r>
              <a:rPr lang="en-US" altLang="zh-CN" sz="1400" b="1">
                <a:latin typeface="微软雅黑" panose="020B0503020204020204" charset="-122"/>
                <a:ea typeface="微软雅黑" panose="020B0503020204020204" charset="-122"/>
              </a:rPr>
              <a:t>“</a:t>
            </a:r>
            <a:r>
              <a:rPr lang="zh-CN" altLang="en-US" sz="1400" b="1">
                <a:latin typeface="微软雅黑" panose="020B0503020204020204" charset="-122"/>
                <a:ea typeface="微软雅黑" panose="020B0503020204020204" charset="-122"/>
              </a:rPr>
              <a:t>分数乘除法</a:t>
            </a:r>
            <a:r>
              <a:rPr lang="en-US" altLang="zh-CN" sz="1400" b="1">
                <a:latin typeface="微软雅黑" panose="020B0503020204020204" charset="-122"/>
                <a:ea typeface="微软雅黑" panose="020B0503020204020204" charset="-122"/>
              </a:rPr>
              <a:t>”</a:t>
            </a:r>
            <a:r>
              <a:rPr lang="zh-CN" altLang="en-US" sz="1400" b="1">
                <a:latin typeface="微软雅黑" panose="020B0503020204020204" charset="-122"/>
                <a:ea typeface="微软雅黑" panose="020B0503020204020204" charset="-122"/>
              </a:rPr>
              <a:t>单元整合前后的内容、课时及课型对比</a:t>
            </a:r>
            <a:endParaRPr lang="zh-CN" altLang="en-US" sz="1400" b="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75463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让算法掌握更清晰</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生对于计算的原理是需要在教师的帮助下理解的，而方法是学生自己可以悟出来的。单列分数乘除法的学习，教师经常会按照类型分列出一些练习题，在学生完成练习的过程中，使其不断地熟知什么类型的题目就用什么样的方法做，慢慢形成一种技能。这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小碎步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化的操练，似乎简单而有效，对于教师来说可能也比较好操作，但对于学生而言，却会使他们养成机械地、孤立地看问题的思维习惯，失去整体意识，不利于学生问题意识、思考能力的发展。通过单元整合教学，引导学生自觉地将整数乘除法、分数乘除法等类型有机地结合在一起，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计数单位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个数的计算进行前延后拓，提高学生计算学习的集约化水平。</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75463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让算理理解更深刻</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在新的单元整合中，我们预设让学生经历由形到式的抽象过程，引导学生对于分数乘除法的意义进行更加准确的理解，对算理的理解更加深刻；对比分数乘除法和整数乘除法的异同，引导学生更全面地从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计数单位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的角度整体领悟乘除法的计算方法，使方法的应用更加有序。在教学中可以引导学生参与自主编题、悟题、荐题、品题，引导学生厘清分数乘、除法的内在结构，只有这样，才能更加合理、灵活地理解算理。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75463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3.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让知识结构更合理</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13735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好的单元整体教学设计，不是课时的简单罗列，而是要通过课型、内容的调整，改变学生的数学学习方式，让学生的计算学习逐步由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零碎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走向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整体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静态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走向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动态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封闭</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走向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开放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，最终实现认知系统的由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。引导学生把握看似不同的方法之间的本质联系，抓住本质概念间的联系，化复杂为简单，链接成网络，将知识在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中变</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，厚积而薄发，提炼思想。</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整合效果分析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在实践中，我们致力于优化核心、本质的任务设计、技术应用设计以及评价设计，关注学生学习活动的任务、学习周期和内容设计，逐步完善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单元统整的教学设计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框架，构建起更加完善、更加立体的教学资源架构。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2067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74269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开启了教师整体互联的教学视域</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5248910" cy="7321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通过单元整合，教师对于数学核心概念的理解程度、对于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的课程意识在原有的基础上又产生了一次飞跃。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37992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6" name="图片 5" descr="57"/>
          <p:cNvPicPr>
            <a:picLocks noChangeAspect="1"/>
          </p:cNvPicPr>
          <p:nvPr/>
        </p:nvPicPr>
        <p:blipFill>
          <a:blip r:embed="rId3"/>
          <a:stretch>
            <a:fillRect/>
          </a:stretch>
        </p:blipFill>
        <p:spPr>
          <a:xfrm>
            <a:off x="6096000" y="2172335"/>
            <a:ext cx="5400675" cy="4585335"/>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703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整合效果分析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在实践中，我们致力于优化核心、本质的任务设计、技术应用设计以及评价设计，关注学生学习活动的任务、学习周期和内容设计，逐步完善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单元统整的教学设计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框架，构建起更加完善、更加立体的教学资源架构。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2067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90495"/>
            <a:ext cx="74269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完善了</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的资源架构</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371850"/>
            <a:ext cx="964946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我们相信，学习方式的变革与学习内容的更新同样重要，在单元整体教学中，教师要提供给学生丰富的、个性化的支持资源与环境，让学生随时拥有各种记录、搜索、探究、交流的工具，数学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APP</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、导学单、微视频、几何画板等技术性支持环境，有助于学生扩展单元整体学习的深度和广度。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随着单元整体教学的深入实践，我们在教学中积累了大量的微课、导学单及操作素材，由点成网，为促进学生更好地学提供了足够的资源支持。比如，在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分数乘除法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的学习中，教师引入了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这种操作材料，通过分数单位个数的操作，引导学生数形结合，用图形语言描述运算过程，帮助学生直观理解四则运算的算理，组织学生进行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圈一圈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分一分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的活动，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几个几</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的算理图像便跃然纸上，有利于学生表象的建立，使抽象的算理具体化。</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以上对于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分数乘除法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的单元整体分析，就是我们在单元整体教学理念下，基于儿童立场，合理整合单元教学内容，使前后内容互相包含，自然推演，帮助学生形成对</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分数乘除法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的整体感悟，自主构建一个由已知到未知的通路。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60389"/>
            <a:ext cx="42608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小学数学单元整体教学设计的案例分析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单元整体教学简称</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单元教学</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，这种教学理念由来已久，而这种教学理念的落实主要体现在单元整体教学设计方面。早在</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19</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世纪末，德克乐利（</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Ovide Decroly</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）提倡的整体化教学就孕育了单元整体教学设计的萌芽，此后杜威、莫礼生（</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Henry C.Morrison</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）等学者从实用主义和问题解决等角度提出了单元整体教学的理念和方法。</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年代前后，我国也开展了各学科单元教学的研究，随着时代的变迁，教育理念不断更新，对单元教学的理解也不断演变。社会从工业时代转向信息时代后，素养导向的课堂变革应时而生，对知识的联系性和迁移性要求也逐步提高，从单元整体角度对教学进行设计受到了更多的关注。这与单元整体教学设计的价值密切相关，它对于课程的针对性优化、学生的核心素养发展和教师的专业发展都有重要的作用。</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单元整体教学设计的价值</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114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单元整体教学设计的价值主要体现在以下几个方面。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618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923415"/>
            <a:ext cx="51574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有助于数学课程的针对性优化</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54762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程是学校的育人蓝图，课程标准是学科教师教学的指南。数学课程标准由教育部统一制定，对课程性质、课程理念、课程目标、课程内容、课程评价和课程实施做出了明确规定。但是，课程标准的有效落实还存在两个障碍，教师在具体实施时需要对其进行优化：一是课程的适切性优化，二是课程的动态性优化。</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将单元整体教学设计作为衔接课程与课堂的纽带，对于教师的课程标准理解和有效落实都有着重要的价值。课程目标的有效落实和课程内容的有效实施都是以符合学生的学习为基础的，而学生的认知水平和学习条件差异较大，这是统一的课程标准难以兼顾的，故在实施中对课程进行优化也是必然的选择。以单元为整体进行教学设计，可以有效增强数学课程的灵活性，提升数学课程标准落实的科学性和准确性。因此，单元整体教学设计有助于课程的针对性优化。</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flipV="1">
            <a:off x="866775" y="2381879"/>
            <a:ext cx="3618865" cy="1143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单元整体教学设计的价值</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114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单元整体教学设计的价值主要体现在以下几个方面。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618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923415"/>
            <a:ext cx="51574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有助于学生核心素养的发展</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54762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各学科独有的知识结构、思维方式和价值观念体现了认识论、方法论和价值论的有机统一，而从认识论、方法论和价值论的角度去理解和发展学生的学科核心素养，对于引领和深化课堂教学改革，促进学生核心素养发展具有十分重要的意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学课程有着丰富的教育价值，不应仅限于学生对数学学科知识的内在理解，还要理解其外延，同时获得相应的数学思想方法和人格品质，能将数学学科知识和思想方法灵活运用于各种问题的解决中，这是学科核心素养的重要内容，也是单元整体教学设计的价值所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可在统一目标的指导下，对课时与课时之间进行更为紧密的联结，通过一系列有逻辑性、有层次性的学科知识探究，帮助学生领悟学科知识本质，建立对学科知识的深度理解与整体把握。因此，单元整体教学设计，能更有效地帮助学生获得思维启迪，促进迁移与应用，有助于学生核心素养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flipV="1">
            <a:off x="866775" y="2382514"/>
            <a:ext cx="3322320" cy="1079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单元整体教学设计的价值</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114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单元整体教学设计的价值主要体现在以下几个方面。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618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923415"/>
            <a:ext cx="51574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有助于教师的专业发展</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547620"/>
            <a:ext cx="719582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要在小学数学教学中发展学生的数学核心素养，教师应对数学知识的内涵和外延有较为深刻的认识，明确特定教学知识可以发展学生的哪些素养，掌握特定教学知识该怎么组织才能在教学中更好地发展学生的数学核心素养。在课时教学设计中，教师需要具备整体性和全局性意识，能够全面且深刻地理解课程、单元与课时目标的关系，能根据学生的学情，系统且动态地整合教材内容，做到优化学科内容结构，精简教学内容，改革教学路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要做好单元整体教学设计，教师还需要对数学课程标准进行解读，这能帮助教师更深刻地领会学科课程的性质、理念和目标；需要对数学学科知识进行横向和纵向的深入分析，这能帮助教师更深、更广地认识学科知识的内涵和外延，包括数学学科知识的本质、蕴含的思想方法，以及数学学科知识点之间的联系、数学学科知识点与学生发展之间的联系，以及数学学科知识点与其他学科之间的联系；需要对单元整体教学进行构思与规划，这能帮助教师更加明确教学内容和教学目标的联系，从而促使教师对教学的认识从经验逐步上升到理性；教师还需要与同事进行不断交流，这能帮助教师更全面地认识学科知识和教育教学，并从交流中获得更多启示，逐步优化自己的教育观。</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2393309"/>
            <a:ext cx="2868930" cy="889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单元整体教学设计的认识误区</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随着《义务教育课程方案（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年版）》的颁布与实施，单元整体教学设计成了教师关注的焦点之一。但在教育现实中，还存在教师对单元整体教学设计内涵解读片面化，设计的内容和过程两极化等问题，这在很大程度上制约了单元整体教学设计价值的彰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72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462534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单元整体教学设计内涵解读的片面化</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一些教师对于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的解读还较为表面，容易将其等同于教材编排的自然单元；对于单元整体教学设计的内涵解读也较为简单，并未认识到单元整体教学设计的重要性，这些都是片面化的解读。如果对</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单元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内涵的认识不准确，将导致学生所建构的结构化意义缺乏内在弹性与张力，所谓的单元知识结构也是机械的，单元整体教学也未能对学生的核心素养发展起到应有的作用。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无论是何种形式的单元，对其内涵的理解应从学生学习单元的角度，从学生数学核心素养发展的角度对教学内容进行整合，以大概念、大观念或大任务作为统领形成学习单元，进行单元整体教学设计，这也是单元整体教学设计的应然旨归。</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268470" cy="1270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单元整体教学设计的价值与认识误区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10.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11.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12.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13.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14.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5.xml><?xml version="1.0" encoding="utf-8"?>
<p:tagLst xmlns:p="http://schemas.openxmlformats.org/presentationml/2006/main">
  <p:tag name="KSO_WM_DIAGRAM_VIRTUALLY_FRAME" val="{&quot;height&quot;:376.2,&quot;left&quot;:63.2,&quot;top&quot;:105.25,&quot;width&quot;:840.45}"/>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8.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9.xml><?xml version="1.0" encoding="utf-8"?>
<p:tagLst xmlns:p="http://schemas.openxmlformats.org/presentationml/2006/main">
  <p:tag name="KSO_WM_DIAGRAM_VIRTUALLY_FRAME" val="{&quot;height&quot;:376.2,&quot;left&quot;:63.2,&quot;top&quot;:105.25,&quot;width&quot;:840.45}"/>
</p:tagLst>
</file>

<file path=ppt/tags/tag2.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2.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3.xml><?xml version="1.0" encoding="utf-8"?>
<p:tagLst xmlns:p="http://schemas.openxmlformats.org/presentationml/2006/main">
  <p:tag name="KSO_WM_DIAGRAM_VIRTUALLY_FRAME" val="{&quot;height&quot;:376.2,&quot;left&quot;:63.2,&quot;top&quot;:105.25,&quot;width&quot;:840.4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33.xml><?xml version="1.0" encoding="utf-8"?>
<p:tagLst xmlns:p="http://schemas.openxmlformats.org/presentationml/2006/main">
  <p:tag name="KSO_WM_DIAGRAM_VIRTUALLY_FRAME" val="{&quot;height&quot;:376.2,&quot;left&quot;:63.2,&quot;top&quot;:105.25,&quot;width&quot;:840.4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3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4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50.xml><?xml version="1.0" encoding="utf-8"?>
<p:tagLst xmlns:p="http://schemas.openxmlformats.org/presentationml/2006/main">
  <p:tag name="resource_record_key" val="{&quot;29&quot;:[50053024,50053044]}"/>
</p:tagLst>
</file>

<file path=ppt/tags/tag6.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7.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8.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ags/tag9.xml><?xml version="1.0" encoding="utf-8"?>
<p:tagLst xmlns:p="http://schemas.openxmlformats.org/presentationml/2006/main">
  <p:tag name="KSO_WM_DIAGRAM_VIRTUALLY_FRAME" val="{&quot;height&quot;:261.9670078740158,&quot;left&quot;:108.8529921259842,&quot;top&quot;:129.56527559055118,&quot;width&quot;:742.294015748031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13656</Words>
  <Application>WPS 演示</Application>
  <PresentationFormat>宽屏</PresentationFormat>
  <Paragraphs>349</Paragraphs>
  <Slides>42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42</vt:i4>
      </vt:variant>
    </vt:vector>
  </HeadingPairs>
  <TitlesOfParts>
    <vt:vector size="52"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222</cp:revision>
  <dcterms:created xsi:type="dcterms:W3CDTF">2018-03-23T01:16:00Z</dcterms:created>
  <dcterms:modified xsi:type="dcterms:W3CDTF">2025-10-22T07:16:16Z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